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305" r:id="rId4"/>
    <p:sldId id="304" r:id="rId5"/>
    <p:sldId id="259" r:id="rId6"/>
    <p:sldId id="303" r:id="rId7"/>
    <p:sldId id="270" r:id="rId8"/>
    <p:sldId id="282" r:id="rId9"/>
    <p:sldId id="284" r:id="rId10"/>
    <p:sldId id="306" r:id="rId11"/>
    <p:sldId id="272" r:id="rId12"/>
    <p:sldId id="278" r:id="rId13"/>
    <p:sldId id="279" r:id="rId14"/>
    <p:sldId id="277" r:id="rId15"/>
    <p:sldId id="299" r:id="rId16"/>
    <p:sldId id="262" r:id="rId17"/>
    <p:sldId id="291" r:id="rId18"/>
    <p:sldId id="292" r:id="rId19"/>
    <p:sldId id="274" r:id="rId20"/>
    <p:sldId id="264" r:id="rId21"/>
    <p:sldId id="275" r:id="rId22"/>
    <p:sldId id="296" r:id="rId23"/>
    <p:sldId id="263" r:id="rId24"/>
    <p:sldId id="301" r:id="rId25"/>
    <p:sldId id="302" r:id="rId26"/>
    <p:sldId id="298" r:id="rId27"/>
    <p:sldId id="265" r:id="rId28"/>
    <p:sldId id="266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55" autoAdjust="0"/>
    <p:restoredTop sz="94660"/>
  </p:normalViewPr>
  <p:slideViewPr>
    <p:cSldViewPr snapToGrid="0">
      <p:cViewPr varScale="1">
        <p:scale>
          <a:sx n="92" d="100"/>
          <a:sy n="92" d="100"/>
        </p:scale>
        <p:origin x="51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E61E5-7B32-4F96-882A-4D495EB47F98}" type="datetimeFigureOut">
              <a:rPr lang="en-GB" smtClean="0"/>
              <a:t>16/02/2021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638F7-DA31-4446-8A15-A3F8D45F5B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12241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E61E5-7B32-4F96-882A-4D495EB47F98}" type="datetimeFigureOut">
              <a:rPr lang="en-GB" smtClean="0"/>
              <a:t>16/02/2021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638F7-DA31-4446-8A15-A3F8D45F5B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18851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E61E5-7B32-4F96-882A-4D495EB47F98}" type="datetimeFigureOut">
              <a:rPr lang="en-GB" smtClean="0"/>
              <a:t>16/02/2021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638F7-DA31-4446-8A15-A3F8D45F5B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9748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E61E5-7B32-4F96-882A-4D495EB47F98}" type="datetimeFigureOut">
              <a:rPr lang="en-GB" smtClean="0"/>
              <a:t>16/02/2021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638F7-DA31-4446-8A15-A3F8D45F5B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6390771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E61E5-7B32-4F96-882A-4D495EB47F98}" type="datetimeFigureOut">
              <a:rPr lang="en-GB" smtClean="0"/>
              <a:t>16/02/2021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638F7-DA31-4446-8A15-A3F8D45F5B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286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E61E5-7B32-4F96-882A-4D495EB47F98}" type="datetimeFigureOut">
              <a:rPr lang="en-GB" smtClean="0"/>
              <a:t>16/02/2021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638F7-DA31-4446-8A15-A3F8D45F5B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99915757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E61E5-7B32-4F96-882A-4D495EB47F98}" type="datetimeFigureOut">
              <a:rPr lang="en-GB" smtClean="0"/>
              <a:t>16/02/2021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638F7-DA31-4446-8A15-A3F8D45F5B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993888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E61E5-7B32-4F96-882A-4D495EB47F98}" type="datetimeFigureOut">
              <a:rPr lang="en-GB" smtClean="0"/>
              <a:t>16/02/2021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638F7-DA31-4446-8A15-A3F8D45F5B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080214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E61E5-7B32-4F96-882A-4D495EB47F98}" type="datetimeFigureOut">
              <a:rPr lang="en-GB" smtClean="0"/>
              <a:t>16/02/2021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638F7-DA31-4446-8A15-A3F8D45F5B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04495516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E61E5-7B32-4F96-882A-4D495EB47F98}" type="datetimeFigureOut">
              <a:rPr lang="en-GB" smtClean="0"/>
              <a:t>16/02/2021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638F7-DA31-4446-8A15-A3F8D45F5B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49051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3E61E5-7B32-4F96-882A-4D495EB47F98}" type="datetimeFigureOut">
              <a:rPr lang="en-GB" smtClean="0"/>
              <a:t>16/02/2021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9638F7-DA31-4446-8A15-A3F8D45F5B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63241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3E61E5-7B32-4F96-882A-4D495EB47F98}" type="datetimeFigureOut">
              <a:rPr lang="en-GB" smtClean="0"/>
              <a:t>16/02/2021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9638F7-DA31-4446-8A15-A3F8D45F5B1C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6270002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2"/>
            <a:ext cx="9144000" cy="2429359"/>
          </a:xfrm>
        </p:spPr>
        <p:txBody>
          <a:bodyPr>
            <a:normAutofit/>
          </a:bodyPr>
          <a:lstStyle/>
          <a:p>
            <a:r>
              <a:rPr lang="en-GB" sz="4800" dirty="0"/>
              <a:t>COVID VACCINE DEPLOYMENT AND ROLL OUT PLAN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GB" dirty="0" smtClean="0"/>
              <a:t>HON. GEN (RETD) DR. C. G. D. N. CHIWENGA</a:t>
            </a:r>
          </a:p>
          <a:p>
            <a:r>
              <a:rPr lang="en-GB" dirty="0" smtClean="0"/>
              <a:t>Vice President of the Republic of Zimbabwe and </a:t>
            </a:r>
          </a:p>
          <a:p>
            <a:r>
              <a:rPr lang="en-GB" dirty="0" smtClean="0"/>
              <a:t>Minister of Health and Child Care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356521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W" dirty="0"/>
              <a:t>Overall  Operational budget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32688" y="1825625"/>
            <a:ext cx="10808208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34687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W" dirty="0"/>
              <a:t>Budget Breakdown for Phase 1 Stage 1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79348513"/>
              </p:ext>
            </p:extLst>
          </p:nvPr>
        </p:nvGraphicFramePr>
        <p:xfrm>
          <a:off x="838200" y="1825622"/>
          <a:ext cx="10515600" cy="480921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97424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5218176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</a:tblGrid>
              <a:tr h="480921">
                <a:tc>
                  <a:txBody>
                    <a:bodyPr/>
                    <a:lstStyle/>
                    <a:p>
                      <a:r>
                        <a:rPr lang="en-ZW" dirty="0"/>
                        <a:t>Item</a:t>
                      </a:r>
                      <a:r>
                        <a:rPr lang="en-ZW" baseline="0" dirty="0"/>
                        <a:t> Description</a:t>
                      </a:r>
                      <a:endParaRPr lang="en-ZW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dirty="0"/>
                        <a:t>Amount ( USD)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0921">
                <a:tc>
                  <a:txBody>
                    <a:bodyPr/>
                    <a:lstStyle/>
                    <a:p>
                      <a:r>
                        <a:rPr lang="en-ZW" dirty="0"/>
                        <a:t>National Planning and Training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dirty="0"/>
                        <a:t>2 640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0921">
                <a:tc>
                  <a:txBody>
                    <a:bodyPr/>
                    <a:lstStyle/>
                    <a:p>
                      <a:r>
                        <a:rPr lang="en-ZW" dirty="0"/>
                        <a:t>Provincial Planning and Training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dirty="0"/>
                        <a:t>45 480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0921">
                <a:tc>
                  <a:txBody>
                    <a:bodyPr/>
                    <a:lstStyle/>
                    <a:p>
                      <a:r>
                        <a:rPr lang="en-ZW" dirty="0"/>
                        <a:t>Vaccination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dirty="0"/>
                        <a:t>741 577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0921">
                <a:tc>
                  <a:txBody>
                    <a:bodyPr/>
                    <a:lstStyle/>
                    <a:p>
                      <a:r>
                        <a:rPr lang="en-ZW" dirty="0"/>
                        <a:t>Supportive Supervision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dirty="0"/>
                        <a:t>136 364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0921">
                <a:tc>
                  <a:txBody>
                    <a:bodyPr/>
                    <a:lstStyle/>
                    <a:p>
                      <a:r>
                        <a:rPr lang="en-ZW" dirty="0"/>
                        <a:t>Advocacy and Communication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dirty="0"/>
                        <a:t>262 240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80921">
                <a:tc>
                  <a:txBody>
                    <a:bodyPr/>
                    <a:lstStyle/>
                    <a:p>
                      <a:r>
                        <a:rPr lang="en-ZW" dirty="0"/>
                        <a:t>Logistics Vaccine Supply and cold Chain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dirty="0"/>
                        <a:t>14 530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80921">
                <a:tc>
                  <a:txBody>
                    <a:bodyPr/>
                    <a:lstStyle/>
                    <a:p>
                      <a:r>
                        <a:rPr lang="en-ZW" dirty="0"/>
                        <a:t>Data Management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dirty="0"/>
                        <a:t>27 678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80921">
                <a:tc>
                  <a:txBody>
                    <a:bodyPr/>
                    <a:lstStyle/>
                    <a:p>
                      <a:r>
                        <a:rPr lang="en-ZW" dirty="0"/>
                        <a:t>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dirty="0"/>
                        <a:t>1 202 831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480921">
                <a:tc>
                  <a:txBody>
                    <a:bodyPr/>
                    <a:lstStyle/>
                    <a:p>
                      <a:r>
                        <a:rPr lang="en-ZW" dirty="0"/>
                        <a:t>Public Private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W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07505445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W" sz="2800" b="1" dirty="0">
                <a:latin typeface="+mn-lt"/>
              </a:rPr>
              <a:t>Target populations for Vaccinations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58103911"/>
              </p:ext>
            </p:extLst>
          </p:nvPr>
        </p:nvGraphicFramePr>
        <p:xfrm>
          <a:off x="838200" y="1825623"/>
          <a:ext cx="10515600" cy="370808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052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80854">
                <a:tc>
                  <a:txBody>
                    <a:bodyPr/>
                    <a:lstStyle/>
                    <a:p>
                      <a:endParaRPr lang="en-ZW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sz="2400" dirty="0"/>
                        <a:t>Population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sz="2400" dirty="0"/>
                        <a:t>% of Population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80854">
                <a:tc>
                  <a:txBody>
                    <a:bodyPr/>
                    <a:lstStyle/>
                    <a:p>
                      <a:r>
                        <a:rPr lang="en-ZW" sz="2400" dirty="0"/>
                        <a:t>Phase 1 ( stage 1 and 2)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3 662 279</a:t>
                      </a:r>
                      <a:endParaRPr lang="en-ZW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sz="2400" dirty="0"/>
                        <a:t>22%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80854">
                <a:tc>
                  <a:txBody>
                    <a:bodyPr/>
                    <a:lstStyle/>
                    <a:p>
                      <a:r>
                        <a:rPr lang="en-ZW" sz="2400" dirty="0"/>
                        <a:t>Phase 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n-ZA" sz="24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050 855</a:t>
                      </a:r>
                      <a:endParaRPr lang="en-ZW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sz="2400" dirty="0"/>
                        <a:t>18.4%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80854">
                <a:tc>
                  <a:txBody>
                    <a:bodyPr/>
                    <a:lstStyle/>
                    <a:p>
                      <a:r>
                        <a:rPr lang="en-ZW" sz="2400" dirty="0"/>
                        <a:t>Phase 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A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3</a:t>
                      </a:r>
                      <a:r>
                        <a:rPr lang="en-ZA" sz="24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ZA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050 855 </a:t>
                      </a:r>
                      <a:endParaRPr lang="en-ZW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sz="2400" dirty="0"/>
                        <a:t>18.4%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80854">
                <a:tc>
                  <a:txBody>
                    <a:bodyPr/>
                    <a:lstStyle/>
                    <a:p>
                      <a:r>
                        <a:rPr lang="en-ZW" sz="2400" dirty="0">
                          <a:latin typeface="+mj-lt"/>
                        </a:rPr>
                        <a:t>Subtotal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9</a:t>
                      </a:r>
                      <a:r>
                        <a:rPr lang="en-US" sz="2400" kern="1200" baseline="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en-US" sz="2400" kern="1200" dirty="0">
                          <a:solidFill>
                            <a:schemeClr val="dk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763 988</a:t>
                      </a:r>
                      <a:endParaRPr lang="en-ZW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sz="2400" dirty="0"/>
                        <a:t>58.8%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480854">
                <a:tc>
                  <a:txBody>
                    <a:bodyPr/>
                    <a:lstStyle/>
                    <a:p>
                      <a:r>
                        <a:rPr lang="en-ZW" sz="2400" dirty="0">
                          <a:solidFill>
                            <a:schemeClr val="tx1"/>
                          </a:solidFill>
                        </a:rPr>
                        <a:t>Total population under 16</a:t>
                      </a:r>
                      <a:r>
                        <a:rPr lang="en-ZW" sz="2400" baseline="0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ZW" sz="2400" dirty="0" err="1">
                          <a:solidFill>
                            <a:schemeClr val="tx1"/>
                          </a:solidFill>
                        </a:rPr>
                        <a:t>yrs</a:t>
                      </a:r>
                      <a:endParaRPr lang="en-ZW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sz="2400" dirty="0">
                          <a:solidFill>
                            <a:schemeClr val="tx1"/>
                          </a:solidFill>
                        </a:rPr>
                        <a:t>6 795</a:t>
                      </a:r>
                      <a:r>
                        <a:rPr lang="en-ZW" sz="2400" baseline="0" dirty="0">
                          <a:solidFill>
                            <a:schemeClr val="tx1"/>
                          </a:solidFill>
                        </a:rPr>
                        <a:t> 000</a:t>
                      </a:r>
                      <a:endParaRPr lang="en-ZW" sz="2400" dirty="0">
                        <a:solidFill>
                          <a:schemeClr val="tx1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sz="2400" dirty="0">
                          <a:solidFill>
                            <a:schemeClr val="tx1"/>
                          </a:solidFill>
                        </a:rPr>
                        <a:t>41.2%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80854">
                <a:tc>
                  <a:txBody>
                    <a:bodyPr/>
                    <a:lstStyle/>
                    <a:p>
                      <a:r>
                        <a:rPr lang="en-ZW" sz="2400" dirty="0">
                          <a:solidFill>
                            <a:schemeClr val="tx1"/>
                          </a:solidFill>
                        </a:rPr>
                        <a:t>Total Populations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sz="2400" dirty="0">
                          <a:solidFill>
                            <a:schemeClr val="tx1"/>
                          </a:solidFill>
                        </a:rPr>
                        <a:t>16 558 987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sz="2400" dirty="0">
                          <a:solidFill>
                            <a:schemeClr val="tx1"/>
                          </a:solidFill>
                        </a:rPr>
                        <a:t>100%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319923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W" dirty="0"/>
              <a:t>Target Population for Phase 1 Stage 1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259669259"/>
              </p:ext>
            </p:extLst>
          </p:nvPr>
        </p:nvGraphicFramePr>
        <p:xfrm>
          <a:off x="838200" y="1825625"/>
          <a:ext cx="10515600" cy="39376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9664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41376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3505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</a:tblGrid>
              <a:tr h="404853">
                <a:tc>
                  <a:txBody>
                    <a:bodyPr/>
                    <a:lstStyle/>
                    <a:p>
                      <a:r>
                        <a:rPr lang="en-ZW" dirty="0"/>
                        <a:t>Department/Ministry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dirty="0"/>
                        <a:t>Total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dirty="0"/>
                        <a:t>Health Workers for Vaccination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404853">
                <a:tc>
                  <a:txBody>
                    <a:bodyPr/>
                    <a:lstStyle/>
                    <a:p>
                      <a:r>
                        <a:rPr lang="en-ZW" dirty="0"/>
                        <a:t>Ministry of Health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dirty="0"/>
                        <a:t>49 000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dirty="0"/>
                        <a:t>49</a:t>
                      </a:r>
                      <a:r>
                        <a:rPr lang="en-ZW" baseline="0" dirty="0"/>
                        <a:t> 000</a:t>
                      </a:r>
                      <a:endParaRPr lang="en-ZW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404853">
                <a:tc>
                  <a:txBody>
                    <a:bodyPr/>
                    <a:lstStyle/>
                    <a:p>
                      <a:r>
                        <a:rPr lang="en-ZW" dirty="0"/>
                        <a:t>Ministry of</a:t>
                      </a:r>
                      <a:r>
                        <a:rPr lang="en-ZW" baseline="0" dirty="0"/>
                        <a:t> Heath Private Sector</a:t>
                      </a:r>
                      <a:endParaRPr lang="en-ZW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W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W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404853">
                <a:tc>
                  <a:txBody>
                    <a:bodyPr/>
                    <a:lstStyle/>
                    <a:p>
                      <a:r>
                        <a:rPr lang="en-ZW" dirty="0"/>
                        <a:t>Zimbabwe Defence Forces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dirty="0"/>
                        <a:t>30 000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dirty="0"/>
                        <a:t>3 000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404853">
                <a:tc>
                  <a:txBody>
                    <a:bodyPr/>
                    <a:lstStyle/>
                    <a:p>
                      <a:r>
                        <a:rPr lang="en-ZW" dirty="0"/>
                        <a:t>Zimbabwe</a:t>
                      </a:r>
                      <a:r>
                        <a:rPr lang="en-ZW" baseline="0" dirty="0"/>
                        <a:t> Prison Service</a:t>
                      </a:r>
                      <a:endParaRPr lang="en-ZW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dirty="0"/>
                        <a:t>50 000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dirty="0"/>
                        <a:t>   500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698787">
                <a:tc>
                  <a:txBody>
                    <a:bodyPr/>
                    <a:lstStyle/>
                    <a:p>
                      <a:r>
                        <a:rPr lang="en-ZW" dirty="0"/>
                        <a:t>Zimbabwe Prisons Service and Correctional Centre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dirty="0"/>
                        <a:t>13000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ZW" dirty="0"/>
                        <a:t>   700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404853">
                <a:tc>
                  <a:txBody>
                    <a:bodyPr/>
                    <a:lstStyle/>
                    <a:p>
                      <a:r>
                        <a:rPr lang="en-ZW" dirty="0"/>
                        <a:t>ZIMRA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404853">
                <a:tc>
                  <a:txBody>
                    <a:bodyPr/>
                    <a:lstStyle/>
                    <a:p>
                      <a:r>
                        <a:rPr lang="en-ZW" dirty="0"/>
                        <a:t>Immigration</a:t>
                      </a:r>
                      <a:r>
                        <a:rPr lang="en-ZW" baseline="0" dirty="0"/>
                        <a:t> </a:t>
                      </a:r>
                      <a:endParaRPr lang="en-ZW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W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404853">
                <a:tc>
                  <a:txBody>
                    <a:bodyPr/>
                    <a:lstStyle/>
                    <a:p>
                      <a:endParaRPr lang="en-ZW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W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ZW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9045991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52195"/>
          </a:xfrm>
        </p:spPr>
        <p:txBody>
          <a:bodyPr/>
          <a:lstStyle/>
          <a:p>
            <a:r>
              <a:rPr lang="en-ZW" dirty="0"/>
              <a:t> </a:t>
            </a:r>
            <a:r>
              <a:rPr lang="en-ZW" sz="2800" b="1" dirty="0">
                <a:latin typeface="+mn-lt"/>
              </a:rPr>
              <a:t>Target  groups for vaccinations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47700" y="1417320"/>
            <a:ext cx="10896600" cy="4759643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ZW" sz="2400" b="1" dirty="0"/>
              <a:t>Phase 1 </a:t>
            </a:r>
            <a:r>
              <a:rPr lang="en-ZW" sz="2400" dirty="0"/>
              <a:t>- </a:t>
            </a:r>
            <a:r>
              <a:rPr lang="en-ZW" sz="2400" b="1" dirty="0"/>
              <a:t>population at high risk</a:t>
            </a:r>
          </a:p>
          <a:p>
            <a:r>
              <a:rPr lang="en-ZA" sz="2400" b="1" dirty="0"/>
              <a:t>Stage 1  </a:t>
            </a:r>
          </a:p>
          <a:p>
            <a:pPr marL="0" indent="0">
              <a:buNone/>
            </a:pPr>
            <a:r>
              <a:rPr lang="en-ZA" sz="2400" dirty="0"/>
              <a:t>    Front line Workers (</a:t>
            </a:r>
            <a:r>
              <a:rPr lang="en-ZA" sz="2400" dirty="0" err="1"/>
              <a:t>eg</a:t>
            </a:r>
            <a:r>
              <a:rPr lang="en-ZA" sz="2400" dirty="0"/>
              <a:t> Health Workers ,Ports of Entry Personnel ZIMRA, Immigration Customs, Security and others )</a:t>
            </a:r>
          </a:p>
          <a:p>
            <a:r>
              <a:rPr lang="en-ZA" sz="2400" b="1" dirty="0"/>
              <a:t>Stage 11 </a:t>
            </a:r>
          </a:p>
          <a:p>
            <a:pPr marL="457200" lvl="1" indent="0">
              <a:buNone/>
            </a:pPr>
            <a:r>
              <a:rPr lang="en-ZA" dirty="0"/>
              <a:t>VHW ,Chronic Illnesses, Elderly Population ≥60years, Inmates Prison Population &amp; others in  confined settlements including </a:t>
            </a:r>
            <a:r>
              <a:rPr lang="en-ZA" dirty="0" err="1"/>
              <a:t>Tongogara</a:t>
            </a:r>
            <a:r>
              <a:rPr lang="en-ZA" dirty="0"/>
              <a:t> refugee camp</a:t>
            </a:r>
            <a:endParaRPr lang="en-ZA" b="1" dirty="0"/>
          </a:p>
          <a:p>
            <a:pPr marL="0" indent="0">
              <a:buNone/>
            </a:pPr>
            <a:r>
              <a:rPr lang="en-ZA" sz="2400" b="1" dirty="0"/>
              <a:t>Phase 2</a:t>
            </a:r>
            <a:endParaRPr lang="en-ZA" sz="2400" dirty="0"/>
          </a:p>
          <a:p>
            <a:pPr marL="0" indent="0">
              <a:buNone/>
            </a:pPr>
            <a:r>
              <a:rPr lang="en-ZA" sz="2400" dirty="0"/>
              <a:t>Lecturers, All School Staff Population and other staff at medium risk depending with the epidemiological  picture of the disease</a:t>
            </a:r>
          </a:p>
          <a:p>
            <a:pPr marL="0" indent="0">
              <a:buNone/>
            </a:pPr>
            <a:r>
              <a:rPr lang="en-ZA" sz="2400" b="1" dirty="0"/>
              <a:t>Phase 3</a:t>
            </a:r>
            <a:r>
              <a:rPr lang="en-ZA" sz="2400" dirty="0"/>
              <a:t>  Population at low risk </a:t>
            </a:r>
            <a:endParaRPr lang="en-ZW" sz="2400" dirty="0"/>
          </a:p>
        </p:txBody>
      </p:sp>
    </p:spTree>
    <p:extLst>
      <p:ext uri="{BB962C8B-B14F-4D97-AF65-F5344CB8AC3E}">
        <p14:creationId xmlns:p14="http://schemas.microsoft.com/office/powerpoint/2010/main" val="41337110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15619"/>
          </a:xfrm>
        </p:spPr>
        <p:txBody>
          <a:bodyPr>
            <a:normAutofit fontScale="90000"/>
          </a:bodyPr>
          <a:lstStyle/>
          <a:p>
            <a:r>
              <a:rPr lang="x-none" sz="2800" b="1" dirty="0">
                <a:latin typeface="+mn-lt"/>
              </a:rPr>
              <a:t> Training</a:t>
            </a:r>
            <a:r>
              <a:rPr lang="en-ZW" b="1" dirty="0"/>
              <a:t/>
            </a:r>
            <a:br>
              <a:rPr lang="en-ZW" b="1" dirty="0"/>
            </a:br>
            <a:endParaRPr lang="en-ZW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76656" y="1078993"/>
            <a:ext cx="10677144" cy="5084064"/>
          </a:xfrm>
        </p:spPr>
        <p:txBody>
          <a:bodyPr>
            <a:normAutofit/>
          </a:bodyPr>
          <a:lstStyle/>
          <a:p>
            <a:r>
              <a:rPr lang="en-GB" sz="2400" dirty="0"/>
              <a:t>Development &amp; adaption of training materials for all activities</a:t>
            </a:r>
            <a:endParaRPr lang="en-US" sz="2400" dirty="0"/>
          </a:p>
          <a:p>
            <a:r>
              <a:rPr lang="en-US" sz="2400" dirty="0"/>
              <a:t>The Ministry has arranged trainings of trainers (TOTs) for provincial and district trainers. </a:t>
            </a:r>
          </a:p>
          <a:p>
            <a:r>
              <a:rPr lang="en-US" sz="2400" dirty="0"/>
              <a:t>Provincial and district trainers will in turn train health workers at service delivery centers.</a:t>
            </a:r>
          </a:p>
          <a:p>
            <a:r>
              <a:rPr lang="en-US" sz="2400" dirty="0"/>
              <a:t> EPI will support planning and conduct of the TOTs.. </a:t>
            </a:r>
            <a:endParaRPr lang="en-ZW" sz="2400" dirty="0"/>
          </a:p>
          <a:p>
            <a:r>
              <a:rPr lang="en-ZA" sz="2400" dirty="0"/>
              <a:t> Online, in-person and blended learning (combination of online and in-person) are the most common methods which will be used to train staﬀ. </a:t>
            </a:r>
          </a:p>
          <a:p>
            <a:r>
              <a:rPr lang="en-GB" sz="2400" dirty="0"/>
              <a:t>Areas of training to include; vaccine storage, communication, surveillance, vaccination and M &amp; E, Management of AEFI &amp;Waste Management</a:t>
            </a:r>
          </a:p>
          <a:p>
            <a:endParaRPr lang="en-ZA" dirty="0"/>
          </a:p>
          <a:p>
            <a:endParaRPr lang="en-ZW" dirty="0"/>
          </a:p>
          <a:p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428373845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GB" sz="2800" b="1" dirty="0">
                <a:latin typeface="+mn-lt"/>
              </a:rPr>
              <a:t>Vaccination (Service Delivery)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GB" dirty="0"/>
              <a:t>The actual administration of the vaccine will be done at fixed and outreach points</a:t>
            </a:r>
          </a:p>
          <a:p>
            <a:r>
              <a:rPr lang="en-GB" dirty="0"/>
              <a:t>1-2 outreach teams will be allocated per rural district  depending on the size of the district with 5 people per team</a:t>
            </a:r>
          </a:p>
          <a:p>
            <a:r>
              <a:rPr lang="en-GB" dirty="0"/>
              <a:t>Harare City will be allocated 11 teams, Bulawayo 4 teams and Chitungwiza  2 teams</a:t>
            </a:r>
          </a:p>
          <a:p>
            <a:r>
              <a:rPr lang="en-GB" dirty="0"/>
              <a:t>Vaccination teams will require fuel, lunch and daily subsistence allowances.</a:t>
            </a:r>
          </a:p>
          <a:p>
            <a:r>
              <a:rPr lang="en-GB" dirty="0"/>
              <a:t>The assumption is vaccination will be conducted over  10  days in the first round  and 5 days in the second round</a:t>
            </a:r>
          </a:p>
          <a:p>
            <a:r>
              <a:rPr lang="en-GB" dirty="0"/>
              <a:t>Supervisors drawn from head office, provinces and districts will monitor planning, implementation and outcomes.</a:t>
            </a:r>
          </a:p>
        </p:txBody>
      </p:sp>
    </p:spTree>
    <p:extLst>
      <p:ext uri="{BB962C8B-B14F-4D97-AF65-F5344CB8AC3E}">
        <p14:creationId xmlns:p14="http://schemas.microsoft.com/office/powerpoint/2010/main" val="30953423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87603"/>
          </a:xfrm>
        </p:spPr>
        <p:txBody>
          <a:bodyPr>
            <a:normAutofit/>
          </a:bodyPr>
          <a:lstStyle/>
          <a:p>
            <a:r>
              <a:rPr lang="en-ZA" sz="2800" b="1" dirty="0">
                <a:latin typeface="+mn-lt"/>
              </a:rPr>
              <a:t>Supply Chain Management </a:t>
            </a:r>
            <a:endParaRPr lang="en-ZW" sz="2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252728"/>
            <a:ext cx="10515600" cy="5358383"/>
          </a:xfrm>
        </p:spPr>
        <p:txBody>
          <a:bodyPr>
            <a:normAutofit/>
          </a:bodyPr>
          <a:lstStyle/>
          <a:p>
            <a:r>
              <a:rPr lang="en-US" sz="2400" dirty="0"/>
              <a:t>The </a:t>
            </a:r>
            <a:r>
              <a:rPr lang="en-ZA" sz="2400" dirty="0"/>
              <a:t>immunization supply chain of Zimbabwe consists of four levels which are Central, Provincial, District and service delivery. </a:t>
            </a:r>
          </a:p>
          <a:p>
            <a:r>
              <a:rPr lang="en-ZA" sz="2400" dirty="0"/>
              <a:t>Vaccine distribution follows this channel from the Central Vaccine to 1O Provincial and 63 district vaccine stores; and then to more than 1,800 service delivery facilities. </a:t>
            </a:r>
          </a:p>
          <a:p>
            <a:r>
              <a:rPr lang="en-ZA" sz="2400" dirty="0"/>
              <a:t>The Central Vaccine Stores distributes vaccines to Provincial Vaccine Stores </a:t>
            </a:r>
          </a:p>
          <a:p>
            <a:r>
              <a:rPr lang="en-ZA" sz="2400" dirty="0"/>
              <a:t> Provinces distribute vaccines to district vaccine stores and districts to service delivery as well. </a:t>
            </a:r>
          </a:p>
          <a:p>
            <a:r>
              <a:rPr lang="en-ZA" sz="2400" dirty="0"/>
              <a:t> </a:t>
            </a:r>
            <a:r>
              <a:rPr lang="en-US" sz="2400" dirty="0"/>
              <a:t>Distribution of Covid-19 vaccine will follow the existing distribution structure of routine vaccines and supplies. </a:t>
            </a:r>
          </a:p>
          <a:p>
            <a:r>
              <a:rPr lang="en-ZA" sz="2400" dirty="0"/>
              <a:t>The vaccine will be received at the airport ,distributed to provinces and districts under police escort</a:t>
            </a:r>
          </a:p>
          <a:p>
            <a:endParaRPr lang="en-ZW" sz="2400" dirty="0"/>
          </a:p>
          <a:p>
            <a:pPr marL="0" indent="0">
              <a:buNone/>
            </a:pPr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20812020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z="2800" b="1" dirty="0">
                <a:latin typeface="+mn-lt"/>
              </a:rPr>
              <a:t>Vaccine Distribution Flow Chart</a:t>
            </a:r>
            <a:r>
              <a:rPr lang="en-ZW" b="1" dirty="0"/>
              <a:t/>
            </a:r>
            <a:br>
              <a:rPr lang="en-ZW" b="1" dirty="0"/>
            </a:br>
            <a:endParaRPr lang="en-ZW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60704" y="1344168"/>
            <a:ext cx="9701784" cy="50566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70775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7280" y="374904"/>
            <a:ext cx="95890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645254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876534"/>
          </a:xfrm>
        </p:spPr>
        <p:txBody>
          <a:bodyPr>
            <a:normAutofit/>
          </a:bodyPr>
          <a:lstStyle/>
          <a:p>
            <a:pPr algn="ctr"/>
            <a:r>
              <a:rPr lang="en-GB" sz="2800" b="1" dirty="0">
                <a:latin typeface="+mn-lt"/>
              </a:rPr>
              <a:t>Background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14914"/>
            <a:ext cx="10515600" cy="4762049"/>
          </a:xfrm>
        </p:spPr>
        <p:txBody>
          <a:bodyPr>
            <a:normAutofit/>
          </a:bodyPr>
          <a:lstStyle/>
          <a:p>
            <a:r>
              <a:rPr lang="en-GB" sz="2400" dirty="0"/>
              <a:t>The COVID-19 pandemic has affected the country resulting in 34 949 positive cases and 1382 deaths as of 11 February 2021</a:t>
            </a:r>
          </a:p>
          <a:p>
            <a:r>
              <a:rPr lang="en-GB" sz="2400" dirty="0"/>
              <a:t>The high numbers of both positive cases and deaths has prompted the country to plan for the introduction of a vaccine </a:t>
            </a:r>
          </a:p>
          <a:p>
            <a:r>
              <a:rPr lang="en-GB" sz="2400" dirty="0"/>
              <a:t>The country has already secured </a:t>
            </a:r>
            <a:r>
              <a:rPr lang="en-GB" sz="2400" dirty="0">
                <a:solidFill>
                  <a:srgbClr val="0070C0"/>
                </a:solidFill>
              </a:rPr>
              <a:t>200 000</a:t>
            </a:r>
            <a:r>
              <a:rPr lang="en-GB" sz="2400" dirty="0"/>
              <a:t> doses of the vaccine which will be administered to priority groups country </a:t>
            </a:r>
          </a:p>
          <a:p>
            <a:r>
              <a:rPr lang="en-GB" sz="2400" dirty="0"/>
              <a:t>In addition, an operational budget to fund the implementation of planned activities is in place and has been shared with Treasury </a:t>
            </a:r>
          </a:p>
          <a:p>
            <a:r>
              <a:rPr lang="en-GB" sz="2400" dirty="0"/>
              <a:t>The country COVID-19 vaccination and deployment plan identifies key  areas for successful roll out of the vaccine.</a:t>
            </a:r>
          </a:p>
        </p:txBody>
      </p:sp>
    </p:spTree>
    <p:extLst>
      <p:ext uri="{BB962C8B-B14F-4D97-AF65-F5344CB8AC3E}">
        <p14:creationId xmlns:p14="http://schemas.microsoft.com/office/powerpoint/2010/main" val="6462382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6909"/>
          </a:xfrm>
        </p:spPr>
        <p:txBody>
          <a:bodyPr>
            <a:normAutofit/>
          </a:bodyPr>
          <a:lstStyle/>
          <a:p>
            <a:r>
              <a:rPr lang="en-GB" sz="2800" b="1" dirty="0">
                <a:latin typeface="+mn-lt"/>
              </a:rPr>
              <a:t>Supply Chain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309036"/>
            <a:ext cx="10779493" cy="4867927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endParaRPr lang="en-GB" dirty="0"/>
          </a:p>
          <a:p>
            <a:r>
              <a:rPr lang="en-GB" dirty="0"/>
              <a:t>Distribution planning is based on  target population per province</a:t>
            </a:r>
          </a:p>
          <a:p>
            <a:r>
              <a:rPr lang="en-GB" dirty="0"/>
              <a:t>Ensure adequate supply of potent vaccine to all eligible populations</a:t>
            </a:r>
          </a:p>
          <a:p>
            <a:r>
              <a:rPr lang="en-GB" dirty="0"/>
              <a:t>Ensure functional cold chain equipment at all levels</a:t>
            </a:r>
          </a:p>
          <a:p>
            <a:r>
              <a:rPr lang="en-GB" dirty="0"/>
              <a:t>There will be police escort accompanying ZEPI distribution vans</a:t>
            </a:r>
          </a:p>
          <a:p>
            <a:pPr lvl="0"/>
            <a:r>
              <a:rPr lang="en-GB" dirty="0"/>
              <a:t>Distributed to provincial cold rooms with capacity of 9m³ under police escort</a:t>
            </a:r>
          </a:p>
          <a:p>
            <a:pPr lvl="0"/>
            <a:r>
              <a:rPr lang="en-GB" dirty="0"/>
              <a:t>Distributed to districts with cold chain capacity of an average 200 litres( 2-3 refrigerators)</a:t>
            </a:r>
          </a:p>
          <a:p>
            <a:pPr lvl="0"/>
            <a:r>
              <a:rPr lang="en-GB" dirty="0"/>
              <a:t>Logistical support for vaccine distribution &amp; cold chain management throughout the period from planning to implementation</a:t>
            </a:r>
          </a:p>
          <a:p>
            <a:pPr lvl="0"/>
            <a:r>
              <a:rPr lang="en-GB" dirty="0"/>
              <a:t>Supply fuel for central level &amp; provincial standby generators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930071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160" y="0"/>
            <a:ext cx="11868912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673900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9184" y="0"/>
            <a:ext cx="11192256" cy="704088"/>
          </a:xfrm>
        </p:spPr>
        <p:txBody>
          <a:bodyPr>
            <a:normAutofit fontScale="90000"/>
          </a:bodyPr>
          <a:lstStyle/>
          <a:p>
            <a:r>
              <a:rPr lang="x-none" sz="2800" b="1" dirty="0">
                <a:latin typeface="+mn-lt"/>
              </a:rPr>
              <a:t>Cold chain </a:t>
            </a:r>
            <a:r>
              <a:rPr lang="en-ZW" sz="2800" b="1" dirty="0">
                <a:latin typeface="+mn-lt"/>
              </a:rPr>
              <a:t>C</a:t>
            </a:r>
            <a:r>
              <a:rPr lang="x-none" sz="2800" b="1" dirty="0">
                <a:latin typeface="+mn-lt"/>
              </a:rPr>
              <a:t>apacity </a:t>
            </a:r>
            <a:r>
              <a:rPr lang="en-ZW" sz="2800" b="1" dirty="0">
                <a:latin typeface="+mn-lt"/>
              </a:rPr>
              <a:t>D</a:t>
            </a:r>
            <a:r>
              <a:rPr lang="x-none" sz="2800" b="1" dirty="0">
                <a:latin typeface="+mn-lt"/>
              </a:rPr>
              <a:t>escription</a:t>
            </a:r>
            <a:r>
              <a:rPr lang="en-ZW" sz="2800" b="1" dirty="0">
                <a:latin typeface="+mn-lt"/>
              </a:rPr>
              <a:t/>
            </a:r>
            <a:br>
              <a:rPr lang="en-ZW" sz="2800" b="1" dirty="0">
                <a:latin typeface="+mn-lt"/>
              </a:rPr>
            </a:br>
            <a:endParaRPr lang="en-ZW" sz="2800" b="1" dirty="0">
              <a:latin typeface="+mn-lt"/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18207031"/>
              </p:ext>
            </p:extLst>
          </p:nvPr>
        </p:nvGraphicFramePr>
        <p:xfrm>
          <a:off x="146304" y="630936"/>
          <a:ext cx="11795760" cy="60060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930862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770424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2527607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56686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</a:tblGrid>
              <a:tr h="27888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2000" dirty="0">
                          <a:effectLst/>
                        </a:rPr>
                        <a:t>Level of Service</a:t>
                      </a:r>
                      <a:endParaRPr lang="en-ZW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2000" dirty="0">
                          <a:effectLst/>
                        </a:rPr>
                        <a:t> Description</a:t>
                      </a:r>
                      <a:endParaRPr lang="en-ZW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2000" dirty="0">
                          <a:effectLst/>
                        </a:rPr>
                        <a:t>Net Capacity</a:t>
                      </a:r>
                      <a:endParaRPr lang="en-ZW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2000" dirty="0">
                          <a:effectLst/>
                        </a:rPr>
                        <a:t>Average Age</a:t>
                      </a:r>
                      <a:endParaRPr lang="en-ZW" sz="20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1177555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>
                          <a:effectLst/>
                        </a:rPr>
                        <a:t>National</a:t>
                      </a:r>
                      <a:endParaRPr lang="en-ZW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 err="1">
                          <a:effectLst/>
                        </a:rPr>
                        <a:t>Zhendre</a:t>
                      </a:r>
                      <a:r>
                        <a:rPr lang="en-GB" sz="1800" dirty="0">
                          <a:effectLst/>
                        </a:rPr>
                        <a:t> WICR </a:t>
                      </a:r>
                      <a:endParaRPr lang="en-ZW" sz="18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>
                          <a:effectLst/>
                        </a:rPr>
                        <a:t>Haier WICR metres</a:t>
                      </a:r>
                      <a:endParaRPr lang="en-ZW" sz="18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>
                          <a:effectLst/>
                        </a:rPr>
                        <a:t>Walk In Freezer Room</a:t>
                      </a:r>
                      <a:endParaRPr lang="en-ZW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>
                          <a:effectLst/>
                        </a:rPr>
                        <a:t>8 – 10 m</a:t>
                      </a:r>
                      <a:r>
                        <a:rPr lang="en-GB" sz="1800" baseline="30000" dirty="0">
                          <a:effectLst/>
                        </a:rPr>
                        <a:t>3</a:t>
                      </a:r>
                      <a:endParaRPr lang="en-ZW" sz="18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>
                          <a:effectLst/>
                        </a:rPr>
                        <a:t>8 – 10 m</a:t>
                      </a:r>
                      <a:r>
                        <a:rPr lang="en-GB" sz="1800" baseline="30000" dirty="0">
                          <a:effectLst/>
                        </a:rPr>
                        <a:t>3</a:t>
                      </a:r>
                      <a:endParaRPr lang="en-ZW" sz="18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>
                          <a:effectLst/>
                        </a:rPr>
                        <a:t>8 m</a:t>
                      </a:r>
                      <a:r>
                        <a:rPr lang="en-GB" sz="1800" baseline="30000" dirty="0">
                          <a:effectLst/>
                        </a:rPr>
                        <a:t>3</a:t>
                      </a:r>
                      <a:endParaRPr lang="en-ZW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>
                          <a:effectLst/>
                        </a:rPr>
                        <a:t>8</a:t>
                      </a:r>
                      <a:endParaRPr lang="en-ZW" sz="1800" dirty="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>
                          <a:effectLst/>
                        </a:rPr>
                        <a:t>8</a:t>
                      </a:r>
                      <a:endParaRPr lang="en-ZW" sz="1800" dirty="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>
                          <a:effectLst/>
                        </a:rPr>
                        <a:t>30</a:t>
                      </a:r>
                      <a:endParaRPr lang="en-ZW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2106113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>
                          <a:effectLst/>
                        </a:rPr>
                        <a:t>Provincial</a:t>
                      </a:r>
                      <a:endParaRPr lang="en-ZW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>
                          <a:effectLst/>
                        </a:rPr>
                        <a:t>Haier WICR </a:t>
                      </a:r>
                      <a:endParaRPr lang="en-ZW" sz="18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 err="1">
                          <a:effectLst/>
                        </a:rPr>
                        <a:t>Zhendre</a:t>
                      </a:r>
                      <a:r>
                        <a:rPr lang="en-GB" sz="1800" dirty="0">
                          <a:effectLst/>
                        </a:rPr>
                        <a:t> WICR  </a:t>
                      </a:r>
                      <a:endParaRPr lang="en-ZW" sz="18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 err="1">
                          <a:effectLst/>
                        </a:rPr>
                        <a:t>Vestfrost</a:t>
                      </a:r>
                      <a:r>
                        <a:rPr lang="en-GB" sz="1800" dirty="0">
                          <a:effectLst/>
                        </a:rPr>
                        <a:t> MK304, </a:t>
                      </a:r>
                      <a:endParaRPr lang="en-ZW" sz="18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 err="1">
                          <a:effectLst/>
                        </a:rPr>
                        <a:t>Vestfrost</a:t>
                      </a:r>
                      <a:r>
                        <a:rPr lang="en-GB" sz="1800" dirty="0">
                          <a:effectLst/>
                        </a:rPr>
                        <a:t> MF314</a:t>
                      </a:r>
                      <a:endParaRPr lang="en-ZW" sz="18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>
                          <a:effectLst/>
                        </a:rPr>
                        <a:t>Electrolux CH46OE</a:t>
                      </a:r>
                      <a:endParaRPr lang="en-ZW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>
                          <a:effectLst/>
                        </a:rPr>
                        <a:t>8 m</a:t>
                      </a:r>
                      <a:r>
                        <a:rPr lang="en-GB" sz="1800" baseline="30000" dirty="0">
                          <a:effectLst/>
                        </a:rPr>
                        <a:t>3</a:t>
                      </a:r>
                      <a:endParaRPr lang="en-ZW" sz="18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>
                          <a:effectLst/>
                        </a:rPr>
                        <a:t>8 m</a:t>
                      </a:r>
                      <a:r>
                        <a:rPr lang="en-GB" sz="1800" baseline="30000" dirty="0">
                          <a:effectLst/>
                        </a:rPr>
                        <a:t>3</a:t>
                      </a:r>
                      <a:endParaRPr lang="en-ZW" sz="18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>
                          <a:effectLst/>
                        </a:rPr>
                        <a:t>105 litres</a:t>
                      </a:r>
                      <a:endParaRPr lang="en-ZW" sz="18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>
                          <a:effectLst/>
                        </a:rPr>
                        <a:t>218 litres*</a:t>
                      </a:r>
                      <a:endParaRPr lang="en-ZW" sz="18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>
                          <a:effectLst/>
                        </a:rPr>
                        <a:t>442 litres</a:t>
                      </a:r>
                      <a:endParaRPr lang="en-ZW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>
                          <a:effectLst/>
                        </a:rPr>
                        <a:t>8</a:t>
                      </a:r>
                      <a:endParaRPr lang="en-ZW" sz="1800" dirty="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>
                          <a:effectLst/>
                        </a:rPr>
                        <a:t>8</a:t>
                      </a:r>
                      <a:endParaRPr lang="en-ZW" sz="1800" dirty="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>
                          <a:effectLst/>
                        </a:rPr>
                        <a:t>15</a:t>
                      </a:r>
                      <a:endParaRPr lang="en-ZW" sz="1800" dirty="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>
                          <a:effectLst/>
                        </a:rPr>
                        <a:t>15</a:t>
                      </a:r>
                      <a:endParaRPr lang="en-ZW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57500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>
                          <a:effectLst/>
                        </a:rPr>
                        <a:t>District</a:t>
                      </a:r>
                      <a:endParaRPr lang="en-ZW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>
                          <a:effectLst/>
                        </a:rPr>
                        <a:t>Dometic TCW3000 AC</a:t>
                      </a:r>
                      <a:endParaRPr lang="en-ZW" sz="18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>
                          <a:effectLst/>
                        </a:rPr>
                        <a:t>Dometic TCW2000 AC</a:t>
                      </a:r>
                      <a:endParaRPr lang="en-ZW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>
                          <a:effectLst/>
                        </a:rPr>
                        <a:t>150 litres**</a:t>
                      </a:r>
                      <a:endParaRPr lang="en-ZW" sz="18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>
                          <a:effectLst/>
                        </a:rPr>
                        <a:t>126.5 litres**</a:t>
                      </a:r>
                      <a:endParaRPr lang="en-ZW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>
                          <a:effectLst/>
                        </a:rPr>
                        <a:t>9</a:t>
                      </a:r>
                      <a:endParaRPr lang="en-ZW" sz="1800" dirty="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>
                          <a:effectLst/>
                        </a:rPr>
                        <a:t>9</a:t>
                      </a:r>
                      <a:endParaRPr lang="en-ZW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1641834"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>
                          <a:effectLst/>
                        </a:rPr>
                        <a:t>Service Delivery Level</a:t>
                      </a:r>
                      <a:endParaRPr lang="en-ZW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 err="1">
                          <a:effectLst/>
                        </a:rPr>
                        <a:t>SunDanzer</a:t>
                      </a:r>
                      <a:r>
                        <a:rPr lang="en-GB" sz="1800" dirty="0">
                          <a:effectLst/>
                        </a:rPr>
                        <a:t> BFRV50</a:t>
                      </a:r>
                      <a:endParaRPr lang="en-ZW" sz="18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>
                          <a:effectLst/>
                        </a:rPr>
                        <a:t>True Energy BLF100</a:t>
                      </a:r>
                      <a:endParaRPr lang="en-ZW" sz="18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 err="1">
                          <a:effectLst/>
                        </a:rPr>
                        <a:t>Sibir</a:t>
                      </a:r>
                      <a:r>
                        <a:rPr lang="en-GB" sz="1800" dirty="0">
                          <a:effectLst/>
                        </a:rPr>
                        <a:t> V110GE</a:t>
                      </a:r>
                      <a:endParaRPr lang="en-ZW" sz="1800" dirty="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>
                          <a:effectLst/>
                        </a:rPr>
                        <a:t>Electrolux RCW42</a:t>
                      </a:r>
                      <a:endParaRPr lang="en-ZW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>
                          <a:effectLst/>
                        </a:rPr>
                        <a:t>54 litres</a:t>
                      </a:r>
                      <a:endParaRPr lang="en-ZW" sz="18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>
                          <a:effectLst/>
                        </a:rPr>
                        <a:t>99 litres</a:t>
                      </a:r>
                      <a:endParaRPr lang="en-ZW" sz="18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>
                          <a:effectLst/>
                        </a:rPr>
                        <a:t>32 litres</a:t>
                      </a:r>
                      <a:endParaRPr lang="en-ZW" sz="1800">
                        <a:effectLst/>
                      </a:endParaRPr>
                    </a:p>
                    <a:p>
                      <a:pPr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>
                          <a:effectLst/>
                        </a:rPr>
                        <a:t>24 litres</a:t>
                      </a:r>
                      <a:endParaRPr lang="en-ZW" sz="180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>
                          <a:effectLst/>
                        </a:rPr>
                        <a:t>4</a:t>
                      </a:r>
                      <a:endParaRPr lang="en-ZW" sz="1800" dirty="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>
                          <a:effectLst/>
                        </a:rPr>
                        <a:t>6</a:t>
                      </a:r>
                      <a:endParaRPr lang="en-ZW" sz="1800" dirty="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>
                          <a:effectLst/>
                        </a:rPr>
                        <a:t>15</a:t>
                      </a:r>
                      <a:endParaRPr lang="en-ZW" sz="1800" dirty="0">
                        <a:effectLst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Bef>
                          <a:spcPts val="300"/>
                        </a:spcBef>
                        <a:spcAft>
                          <a:spcPts val="400"/>
                        </a:spcAft>
                        <a:tabLst>
                          <a:tab pos="228600" algn="l"/>
                          <a:tab pos="457200" algn="l"/>
                          <a:tab pos="914400" algn="l"/>
                          <a:tab pos="1371600" algn="l"/>
                          <a:tab pos="1828800" algn="l"/>
                          <a:tab pos="2286000" algn="l"/>
                          <a:tab pos="2743200" algn="l"/>
                          <a:tab pos="3200400" algn="l"/>
                          <a:tab pos="3657600" algn="l"/>
                          <a:tab pos="4114800" algn="l"/>
                          <a:tab pos="4572000" algn="l"/>
                          <a:tab pos="5029200" algn="l"/>
                          <a:tab pos="5486400" algn="l"/>
                        </a:tabLst>
                      </a:pPr>
                      <a:r>
                        <a:rPr lang="en-GB" sz="1800" dirty="0">
                          <a:effectLst/>
                        </a:rPr>
                        <a:t>20</a:t>
                      </a:r>
                      <a:endParaRPr lang="en-ZW" sz="1800" dirty="0">
                        <a:effectLst/>
                        <a:latin typeface="Calibri" panose="020F0502020204030204" pitchFamily="34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156447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92025"/>
            <a:ext cx="10515600" cy="640079"/>
          </a:xfrm>
        </p:spPr>
        <p:txBody>
          <a:bodyPr>
            <a:normAutofit fontScale="90000"/>
          </a:bodyPr>
          <a:lstStyle/>
          <a:p>
            <a:r>
              <a:rPr lang="en-GB" sz="2800" b="1" dirty="0">
                <a:latin typeface="+mn-lt"/>
              </a:rPr>
              <a:t>Information Dissemination ( Advocacy Communication and Social Mobilization)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996696"/>
            <a:ext cx="10515600" cy="5180267"/>
          </a:xfrm>
        </p:spPr>
        <p:txBody>
          <a:bodyPr>
            <a:normAutofit lnSpcReduction="10000"/>
          </a:bodyPr>
          <a:lstStyle/>
          <a:p>
            <a:pPr lvl="0"/>
            <a:r>
              <a:rPr lang="en-GB" dirty="0"/>
              <a:t>Advocacy meetings and activities to be conducted at all levels </a:t>
            </a:r>
          </a:p>
          <a:p>
            <a:pPr lvl="0"/>
            <a:r>
              <a:rPr lang="en-GB" dirty="0"/>
              <a:t>National vaccination launch to be conducted virtually to rally all stakeholders for COVID 19 </a:t>
            </a:r>
          </a:p>
          <a:p>
            <a:pPr lvl="0"/>
            <a:r>
              <a:rPr lang="en-GB" dirty="0"/>
              <a:t>Social Mobilisation done at all levels in order to create demand for the vaccine</a:t>
            </a:r>
          </a:p>
          <a:p>
            <a:pPr lvl="0"/>
            <a:r>
              <a:rPr lang="en-GB" dirty="0"/>
              <a:t>Community mobilisation for vaccination will be conducted via </a:t>
            </a:r>
          </a:p>
          <a:p>
            <a:pPr lvl="1"/>
            <a:r>
              <a:rPr lang="en-GB" dirty="0"/>
              <a:t>Radio and TV programs &amp; announcements</a:t>
            </a:r>
          </a:p>
          <a:p>
            <a:pPr lvl="1"/>
            <a:r>
              <a:rPr lang="en-GB" dirty="0"/>
              <a:t>Interpersonal communication with target groups </a:t>
            </a:r>
          </a:p>
          <a:p>
            <a:pPr lvl="1"/>
            <a:r>
              <a:rPr lang="en-GB" dirty="0"/>
              <a:t>Newspapers articles and advertisements</a:t>
            </a:r>
          </a:p>
          <a:p>
            <a:pPr lvl="1"/>
            <a:r>
              <a:rPr lang="en-GB" dirty="0"/>
              <a:t>Social media campaigns; Facebook, Whattsapp, Twitter</a:t>
            </a:r>
          </a:p>
          <a:p>
            <a:pPr lvl="1"/>
            <a:r>
              <a:rPr lang="en-GB" dirty="0"/>
              <a:t>Bulk </a:t>
            </a:r>
            <a:r>
              <a:rPr lang="en-GB" dirty="0" err="1"/>
              <a:t>SMSes</a:t>
            </a:r>
            <a:endParaRPr lang="en-GB" dirty="0"/>
          </a:p>
          <a:p>
            <a:pPr lvl="1"/>
            <a:r>
              <a:rPr lang="en-GB" dirty="0"/>
              <a:t>Billboards, banners, posters and body media	</a:t>
            </a:r>
          </a:p>
          <a:p>
            <a:pPr lvl="0"/>
            <a:r>
              <a:rPr lang="en-GB" dirty="0"/>
              <a:t>Crisis Communication – addressing serious AEFIs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79874869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0664" y="82297"/>
            <a:ext cx="10613136" cy="1097279"/>
          </a:xfrm>
        </p:spPr>
        <p:txBody>
          <a:bodyPr>
            <a:normAutofit fontScale="90000"/>
          </a:bodyPr>
          <a:lstStyle/>
          <a:p>
            <a:r>
              <a:rPr lang="x-none" sz="2800" b="1" dirty="0">
                <a:latin typeface="+mn-lt"/>
              </a:rPr>
              <a:t>V</a:t>
            </a:r>
            <a:r>
              <a:rPr lang="en-ZW" sz="2800" b="1" dirty="0">
                <a:latin typeface="+mn-lt"/>
              </a:rPr>
              <a:t>a</a:t>
            </a:r>
            <a:r>
              <a:rPr lang="x-none" sz="2800" b="1" dirty="0">
                <a:latin typeface="+mn-lt"/>
              </a:rPr>
              <a:t>ccine Safety Monitoring and Management of AEFI and </a:t>
            </a:r>
            <a:r>
              <a:rPr lang="x-none" sz="2800" b="1">
                <a:latin typeface="+mn-lt"/>
              </a:rPr>
              <a:t>Injection Safetya</a:t>
            </a:r>
            <a:r>
              <a:rPr lang="en-ZW" sz="2800" b="1" dirty="0">
                <a:latin typeface="+mn-lt"/>
              </a:rPr>
              <a:t/>
            </a:r>
            <a:br>
              <a:rPr lang="en-ZW" sz="2800" b="1" dirty="0">
                <a:latin typeface="+mn-lt"/>
              </a:rPr>
            </a:br>
            <a:endParaRPr lang="en-ZW" sz="2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93192" y="868680"/>
            <a:ext cx="10960608" cy="5532120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10000"/>
              </a:lnSpc>
            </a:pPr>
            <a:r>
              <a:rPr lang="en-US" sz="9600" dirty="0"/>
              <a:t>In partnership with MoHCC- ZEPI, the National Pharmacovigilance &amp; Clinical Trials Committee, MCAZ, are the main drivers of vaccine safety surveillance</a:t>
            </a:r>
          </a:p>
          <a:p>
            <a:pPr>
              <a:lnSpc>
                <a:spcPct val="110000"/>
              </a:lnSpc>
            </a:pPr>
            <a:r>
              <a:rPr lang="en-US" sz="9600" dirty="0"/>
              <a:t>COVID-19 vaccine safety surveillance will be guided by already existing </a:t>
            </a:r>
            <a:r>
              <a:rPr lang="en-US" sz="9600" dirty="0" err="1"/>
              <a:t>MoHCC’s</a:t>
            </a:r>
            <a:r>
              <a:rPr lang="en-US" sz="9600" dirty="0"/>
              <a:t> Adverse Events Following Immunization (AEFI) surveillance guidelines and the WHO COVID-19 vaccines safety surveillance manual. </a:t>
            </a:r>
          </a:p>
          <a:p>
            <a:pPr>
              <a:lnSpc>
                <a:spcPct val="110000"/>
              </a:lnSpc>
            </a:pPr>
            <a:r>
              <a:rPr lang="en-US" sz="9600" dirty="0"/>
              <a:t>Safety surveillance for COVID-19 vaccine will be further strengthened through additional:</a:t>
            </a:r>
            <a:endParaRPr lang="en-ZW" sz="9600" dirty="0"/>
          </a:p>
          <a:p>
            <a:pPr lvl="1">
              <a:lnSpc>
                <a:spcPct val="110000"/>
              </a:lnSpc>
            </a:pPr>
            <a:r>
              <a:rPr lang="en-US" sz="9600" dirty="0"/>
              <a:t>Training of national stakeholders and investigation teams   </a:t>
            </a:r>
            <a:endParaRPr lang="en-ZW" sz="9600" dirty="0"/>
          </a:p>
          <a:p>
            <a:pPr lvl="1">
              <a:lnSpc>
                <a:spcPct val="110000"/>
              </a:lnSpc>
            </a:pPr>
            <a:r>
              <a:rPr lang="en-US" sz="9600" dirty="0"/>
              <a:t>Training of national AEFI committee on causality assessment of adverse events following COVID-19 vaccination  </a:t>
            </a:r>
            <a:endParaRPr lang="en-ZW" sz="9600" dirty="0"/>
          </a:p>
          <a:p>
            <a:pPr lvl="1">
              <a:lnSpc>
                <a:spcPct val="110000"/>
              </a:lnSpc>
            </a:pPr>
            <a:r>
              <a:rPr lang="en-US" sz="9600" dirty="0"/>
              <a:t>Training and preparation of health care workers on identification, management and reporting of potential cases of anaphylaxis and ensuring availability of comprehensive emergency tray at all vaccination points. </a:t>
            </a:r>
          </a:p>
          <a:p>
            <a:pPr lvl="1">
              <a:lnSpc>
                <a:spcPct val="110000"/>
              </a:lnSpc>
            </a:pPr>
            <a:r>
              <a:rPr lang="en-US" sz="9600" dirty="0"/>
              <a:t>The trainings will be provided as part of a comprehensive COVID-19 vaccine introduction trainings.</a:t>
            </a:r>
            <a:endParaRPr lang="en-ZW" sz="9600" dirty="0"/>
          </a:p>
          <a:p>
            <a:pPr>
              <a:lnSpc>
                <a:spcPct val="110000"/>
              </a:lnSpc>
            </a:pPr>
            <a:r>
              <a:rPr lang="en-US" sz="9600" dirty="0"/>
              <a:t>Instituting active surveillance of Adverse Events of Special Interest following COVID-19 vaccination.</a:t>
            </a:r>
            <a:endParaRPr lang="en-ZW" sz="9600" dirty="0"/>
          </a:p>
          <a:p>
            <a:pPr>
              <a:lnSpc>
                <a:spcPct val="110000"/>
              </a:lnSpc>
            </a:pPr>
            <a:endParaRPr lang="en-ZW" sz="9600" dirty="0"/>
          </a:p>
        </p:txBody>
      </p:sp>
    </p:spTree>
    <p:extLst>
      <p:ext uri="{BB962C8B-B14F-4D97-AF65-F5344CB8AC3E}">
        <p14:creationId xmlns:p14="http://schemas.microsoft.com/office/powerpoint/2010/main" val="296855829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936" y="201169"/>
            <a:ext cx="10722864" cy="1033272"/>
          </a:xfrm>
        </p:spPr>
        <p:txBody>
          <a:bodyPr>
            <a:normAutofit/>
          </a:bodyPr>
          <a:lstStyle/>
          <a:p>
            <a:r>
              <a:rPr lang="en-ZW" sz="2800" b="1" dirty="0">
                <a:latin typeface="+mn-lt"/>
              </a:rPr>
              <a:t>ZIMBABWE AEFI REPORTING </a:t>
            </a: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30936" y="1234441"/>
            <a:ext cx="10930128" cy="51160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50987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2800" b="1" dirty="0">
                <a:latin typeface="+mn-lt"/>
              </a:rPr>
              <a:t>Biohazard and immunization waste management</a:t>
            </a:r>
            <a:endParaRPr lang="en-ZW" sz="2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6072" y="1690688"/>
            <a:ext cx="11548872" cy="4486275"/>
          </a:xfrm>
        </p:spPr>
        <p:txBody>
          <a:bodyPr>
            <a:normAutofit/>
          </a:bodyPr>
          <a:lstStyle/>
          <a:p>
            <a:r>
              <a:rPr lang="en-US" sz="2400" dirty="0"/>
              <a:t>Management of waste related to COVID-19 vaccination requires special attention due to the infectious nature of the virus. </a:t>
            </a:r>
          </a:p>
          <a:p>
            <a:r>
              <a:rPr lang="en-US" sz="2400" dirty="0"/>
              <a:t>Waste generated from Covid-19 vaccination will be according to the country’s existing waste management guidelines for treatment of health waste. </a:t>
            </a:r>
          </a:p>
          <a:p>
            <a:r>
              <a:rPr lang="en-US" sz="2400" dirty="0"/>
              <a:t>There will be waste segregation at point of generation following existing protocols.</a:t>
            </a:r>
          </a:p>
          <a:p>
            <a:r>
              <a:rPr lang="en-US" sz="2400" dirty="0"/>
              <a:t> All medical waste will be incinerated either at point of generation if there is a functional incinerator or at some central incineration point in which case transport will provided to move the waste to the incineration point. </a:t>
            </a:r>
            <a:endParaRPr lang="en-ZW" sz="2400" dirty="0"/>
          </a:p>
          <a:p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259947822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693654"/>
          </a:xfrm>
        </p:spPr>
        <p:txBody>
          <a:bodyPr>
            <a:normAutofit/>
          </a:bodyPr>
          <a:lstStyle/>
          <a:p>
            <a:r>
              <a:rPr lang="en-GB" sz="2800" b="1" dirty="0">
                <a:latin typeface="+mn-lt"/>
              </a:rPr>
              <a:t>MONITORING &amp; 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199" y="1145406"/>
            <a:ext cx="10933497" cy="5031557"/>
          </a:xfrm>
        </p:spPr>
        <p:txBody>
          <a:bodyPr>
            <a:normAutofit fontScale="92500" lnSpcReduction="20000"/>
          </a:bodyPr>
          <a:lstStyle/>
          <a:p>
            <a:pPr lvl="0"/>
            <a:r>
              <a:rPr lang="en-GB" dirty="0"/>
              <a:t>Development of an M &amp; E Framework to guide planning &amp; implementation</a:t>
            </a:r>
          </a:p>
          <a:p>
            <a:pPr lvl="0"/>
            <a:r>
              <a:rPr lang="en-GB" dirty="0"/>
              <a:t>There will be pre vaccination demographic data collection</a:t>
            </a:r>
          </a:p>
          <a:p>
            <a:pPr lvl="0"/>
            <a:r>
              <a:rPr lang="en-GB" dirty="0"/>
              <a:t>Conduct Preparedness Assessment to assess readiness at all levels</a:t>
            </a:r>
          </a:p>
          <a:p>
            <a:pPr lvl="0"/>
            <a:r>
              <a:rPr lang="en-GB" dirty="0"/>
              <a:t>Development of data collection tools; i.e. tally sheets, summary sheets, vaccination cards</a:t>
            </a:r>
          </a:p>
          <a:p>
            <a:pPr lvl="0"/>
            <a:r>
              <a:rPr lang="en-GB" dirty="0"/>
              <a:t>Consolidation and reporting of the number reached will be done on a daily basis using existing platforms and structures</a:t>
            </a:r>
          </a:p>
          <a:p>
            <a:pPr lvl="0"/>
            <a:r>
              <a:rPr lang="en-GB" dirty="0"/>
              <a:t>Disease surveillance will include  AEFI monitoring</a:t>
            </a:r>
          </a:p>
          <a:p>
            <a:pPr lvl="0"/>
            <a:r>
              <a:rPr lang="en-GB" dirty="0"/>
              <a:t>There will be blood collection  to determine antibodies  before and after vaccination.</a:t>
            </a:r>
          </a:p>
          <a:p>
            <a:pPr lvl="0"/>
            <a:r>
              <a:rPr lang="en-GB" dirty="0"/>
              <a:t>Conduct a Post Campaign Coverage Survey to validate administrative data</a:t>
            </a:r>
          </a:p>
          <a:p>
            <a:pPr lvl="0"/>
            <a:r>
              <a:rPr lang="en-GB" dirty="0"/>
              <a:t>Conduct a Post Introduction Evaluation to assess the quality of the introduction of the COVID-19 vaccine and help inform future introductions</a:t>
            </a:r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49543818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866909"/>
          </a:xfrm>
        </p:spPr>
        <p:txBody>
          <a:bodyPr/>
          <a:lstStyle/>
          <a:p>
            <a:r>
              <a:rPr lang="en-GB" dirty="0"/>
              <a:t>TENTATIVE TIMELINE OF ACTIVITIES</a:t>
            </a: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59911277"/>
              </p:ext>
            </p:extLst>
          </p:nvPr>
        </p:nvGraphicFramePr>
        <p:xfrm>
          <a:off x="838200" y="1309688"/>
          <a:ext cx="10515600" cy="361892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257800">
                  <a:extLst>
                    <a:ext uri="{9D8B030D-6E8A-4147-A177-3AD203B41FA5}">
                      <a16:colId xmlns:a16="http://schemas.microsoft.com/office/drawing/2014/main" xmlns="" val="2835611958"/>
                    </a:ext>
                  </a:extLst>
                </a:gridCol>
                <a:gridCol w="5257800">
                  <a:extLst>
                    <a:ext uri="{9D8B030D-6E8A-4147-A177-3AD203B41FA5}">
                      <a16:colId xmlns:a16="http://schemas.microsoft.com/office/drawing/2014/main" xmlns="" val="219338934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ACTIVITY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PERIOD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49629888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PLANNING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ONGOING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6685657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TRAINING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12-16 FEBRUARY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53119820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PROCUREMENT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08 -15 FEBRUARY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72215249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VACCINE DISTRIBUTION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15-26 FEBRUARY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44927455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COLD CHAIN INVENTORY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ONGOING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63475473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ADVOCACY</a:t>
                      </a:r>
                      <a:r>
                        <a:rPr lang="en-GB" baseline="0" dirty="0"/>
                        <a:t>, COMMUNICATION &amp; MOBILISATION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FROM</a:t>
                      </a:r>
                      <a:r>
                        <a:rPr lang="en-GB" baseline="0" dirty="0"/>
                        <a:t> 08 FEBRUARY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79559271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GB" dirty="0"/>
                        <a:t>MONITORING</a:t>
                      </a:r>
                      <a:r>
                        <a:rPr lang="en-GB" baseline="0" dirty="0"/>
                        <a:t> &amp; EVALUATION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dirty="0"/>
                        <a:t>FROM</a:t>
                      </a:r>
                      <a:r>
                        <a:rPr lang="en-GB" baseline="0" dirty="0"/>
                        <a:t> 08 FEBRUARY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985798248"/>
                  </a:ext>
                </a:extLst>
              </a:tr>
              <a:tr h="652208">
                <a:tc>
                  <a:txBody>
                    <a:bodyPr/>
                    <a:lstStyle/>
                    <a:p>
                      <a:r>
                        <a:rPr lang="en-GB" dirty="0"/>
                        <a:t>VACCINATION</a:t>
                      </a:r>
                      <a:r>
                        <a:rPr lang="en-GB" baseline="0" dirty="0"/>
                        <a:t> </a:t>
                      </a:r>
                      <a:endParaRPr lang="en-GB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GB" baseline="0" dirty="0"/>
                        <a:t>18 FEBRUARY</a:t>
                      </a:r>
                      <a:endParaRPr lang="en-GB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84823295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903271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W" sz="2800" b="1" dirty="0">
                <a:latin typeface="+mn-lt"/>
              </a:rPr>
              <a:t>Objectives of the meeting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ZW" dirty="0"/>
              <a:t>Outline the roll out plan and deployment Plan framework</a:t>
            </a:r>
          </a:p>
          <a:p>
            <a:r>
              <a:rPr lang="en-ZW" dirty="0"/>
              <a:t>To appraise stakeholders on the country state of readiness for introduction</a:t>
            </a:r>
          </a:p>
        </p:txBody>
      </p:sp>
    </p:spTree>
    <p:extLst>
      <p:ext uri="{BB962C8B-B14F-4D97-AF65-F5344CB8AC3E}">
        <p14:creationId xmlns:p14="http://schemas.microsoft.com/office/powerpoint/2010/main" val="27809217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A" sz="2800" b="1" dirty="0">
                <a:latin typeface="+mn-lt"/>
              </a:rPr>
              <a:t>Objectives of the National Roll out and Deployment Vaccination Plan </a:t>
            </a:r>
            <a:endParaRPr lang="en-ZW" sz="2800" b="1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ZA" sz="2400" dirty="0"/>
              <a:t>The National Roll out and Deployment and Vaccination Plan (NDVP)is a guiding document that provides a framework for:</a:t>
            </a:r>
          </a:p>
          <a:p>
            <a:pPr lvl="0"/>
            <a:r>
              <a:rPr lang="en-ZA" sz="2400" dirty="0"/>
              <a:t>Designing strategies for the deployment, implementation and monitoring of the COVID-19 vaccine(s) in the country </a:t>
            </a:r>
            <a:endParaRPr lang="en-ZW" sz="2400" dirty="0"/>
          </a:p>
          <a:p>
            <a:pPr lvl="0"/>
            <a:r>
              <a:rPr lang="en-ZA" sz="2400" dirty="0"/>
              <a:t>Ensuring the plan and related financing is well aligned to the Zimbabwe COVID-19 recovery and response and support plans, and that implementation is fully integrated into national governance mechanisms.</a:t>
            </a:r>
            <a:endParaRPr lang="en-ZW" sz="2400" dirty="0"/>
          </a:p>
          <a:p>
            <a:endParaRPr lang="en-ZA" dirty="0"/>
          </a:p>
          <a:p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78742039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097915"/>
          </a:xfrm>
        </p:spPr>
        <p:txBody>
          <a:bodyPr>
            <a:normAutofit/>
          </a:bodyPr>
          <a:lstStyle/>
          <a:p>
            <a:pPr algn="ctr"/>
            <a:r>
              <a:rPr lang="en-GB" sz="2800" b="1" dirty="0">
                <a:latin typeface="+mn-lt"/>
              </a:rPr>
              <a:t>OBJECTIVE OF COVID VACCINATION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540042"/>
            <a:ext cx="10515600" cy="4778462"/>
          </a:xfrm>
        </p:spPr>
        <p:txBody>
          <a:bodyPr>
            <a:normAutofit fontScale="92500" lnSpcReduction="10000"/>
          </a:bodyPr>
          <a:lstStyle/>
          <a:p>
            <a:pPr marL="0" lvl="0" indent="0">
              <a:buNone/>
            </a:pPr>
            <a:r>
              <a:rPr lang="en-ZA" sz="2400" b="1" dirty="0"/>
              <a:t>Broad Objective</a:t>
            </a:r>
          </a:p>
          <a:p>
            <a:r>
              <a:rPr lang="en-ZA" sz="2400" dirty="0"/>
              <a:t>To enable  high quality  vaccination services and reduce morbidity and mortality due to Covid 19 disease   </a:t>
            </a:r>
          </a:p>
          <a:p>
            <a:endParaRPr lang="en-ZA" sz="2400" b="1" dirty="0"/>
          </a:p>
          <a:p>
            <a:pPr marL="0" indent="0">
              <a:buNone/>
            </a:pPr>
            <a:r>
              <a:rPr lang="en-ZA" sz="2400" b="1" dirty="0"/>
              <a:t>Specific Objectives</a:t>
            </a:r>
            <a:r>
              <a:rPr lang="en-ZA" sz="2400" dirty="0"/>
              <a:t> </a:t>
            </a:r>
          </a:p>
          <a:p>
            <a:r>
              <a:rPr lang="en-ZA" sz="2400" dirty="0"/>
              <a:t>To vaccinate  eligible population on a voluntary basis for free </a:t>
            </a:r>
          </a:p>
          <a:p>
            <a:r>
              <a:rPr lang="en-ZA" sz="2400" dirty="0"/>
              <a:t>Vaccinate minimum  60% of the total population to achieve herd immunity .</a:t>
            </a:r>
          </a:p>
          <a:p>
            <a:r>
              <a:rPr lang="en-ZA" sz="2400" dirty="0"/>
              <a:t>To initiate vaccination through eligible high risk target populations </a:t>
            </a:r>
          </a:p>
          <a:p>
            <a:r>
              <a:rPr lang="en-ZA" sz="2400" dirty="0"/>
              <a:t>To provide adequate vaccines &amp; supplies for the activity</a:t>
            </a:r>
          </a:p>
          <a:p>
            <a:r>
              <a:rPr lang="en-ZA" sz="2400" dirty="0"/>
              <a:t>To ensure availability of functional cold chain equipment at all levels</a:t>
            </a:r>
          </a:p>
          <a:p>
            <a:r>
              <a:rPr lang="en-ZA" sz="2400" dirty="0"/>
              <a:t>To monitor progress, AEFIs, and provide corrective action</a:t>
            </a:r>
          </a:p>
          <a:p>
            <a:r>
              <a:rPr lang="en-ZA" sz="2400" dirty="0"/>
              <a:t>Create demand for immunization</a:t>
            </a:r>
          </a:p>
          <a:p>
            <a:endParaRPr lang="en-ZA" sz="2400" dirty="0"/>
          </a:p>
        </p:txBody>
      </p:sp>
    </p:spTree>
    <p:extLst>
      <p:ext uri="{BB962C8B-B14F-4D97-AF65-F5344CB8AC3E}">
        <p14:creationId xmlns:p14="http://schemas.microsoft.com/office/powerpoint/2010/main" val="29907300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x-none" sz="2800" b="1" dirty="0">
                <a:latin typeface="+mn-lt"/>
              </a:rPr>
              <a:t>Regulatory </a:t>
            </a:r>
            <a:r>
              <a:rPr lang="en-ZW" sz="2800" b="1" dirty="0">
                <a:latin typeface="+mn-lt"/>
              </a:rPr>
              <a:t> Framework</a:t>
            </a:r>
            <a:br>
              <a:rPr lang="en-ZW" sz="2800" b="1" dirty="0">
                <a:latin typeface="+mn-lt"/>
              </a:rPr>
            </a:br>
            <a:endParaRPr lang="en-ZW" sz="2800" dirty="0">
              <a:latin typeface="+mn-lt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lvl="0"/>
            <a:r>
              <a:rPr lang="en-US" sz="2400" dirty="0"/>
              <a:t>The COVID-19 vaccine is an emergency vaccine registered by MCAZ under Emergency use Authority, this is in terms of section 75 of Medicines and Allied Substances Control Act.</a:t>
            </a:r>
          </a:p>
          <a:p>
            <a:r>
              <a:rPr lang="en-US" sz="2400" dirty="0"/>
              <a:t>The Pharmacovigilance and Clinical Trials Committee will implement vaccine vigilance plans to monitor the safety and eﬀectiveness of the COVID-19 vaccine in use.</a:t>
            </a:r>
            <a:r>
              <a:rPr lang="en-ZW" sz="2400" dirty="0"/>
              <a:t> </a:t>
            </a:r>
          </a:p>
          <a:p>
            <a:r>
              <a:rPr lang="en-ZW" sz="2400" dirty="0"/>
              <a:t>The vaccine consignment shall be physically verified and cleared by MCAZ upon arrival </a:t>
            </a:r>
          </a:p>
          <a:p>
            <a:r>
              <a:rPr lang="en-ZW" sz="2400" dirty="0"/>
              <a:t>The consignment shall be cleared on the basis of the standard vaccine lot release documentation</a:t>
            </a:r>
          </a:p>
          <a:p>
            <a:pPr lvl="0"/>
            <a:endParaRPr lang="en-US" sz="2400" dirty="0"/>
          </a:p>
          <a:p>
            <a:pPr lvl="0"/>
            <a:r>
              <a:rPr lang="en-US" sz="2400" dirty="0"/>
              <a:t> </a:t>
            </a:r>
            <a:endParaRPr lang="en-ZW" sz="2400" b="1" dirty="0"/>
          </a:p>
          <a:p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3072795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n-ZW" sz="2800" b="1" dirty="0">
                <a:latin typeface="+mn-lt"/>
              </a:rPr>
              <a:t>Regulatory Framework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57784" y="1825624"/>
            <a:ext cx="10796016" cy="4858639"/>
          </a:xfrm>
        </p:spPr>
        <p:txBody>
          <a:bodyPr>
            <a:normAutofit/>
          </a:bodyPr>
          <a:lstStyle/>
          <a:p>
            <a:r>
              <a:rPr lang="en-ZW" sz="2400" dirty="0"/>
              <a:t>Ministry will set up and implement the safety monitoring plan to enable swift detection of any Adverse Events Following Immunization (AEFI</a:t>
            </a:r>
          </a:p>
          <a:p>
            <a:r>
              <a:rPr lang="en-ZW" sz="2400" dirty="0"/>
              <a:t>Ministry to consider a study to confirm immunogenicity of the product in the local population </a:t>
            </a:r>
          </a:p>
          <a:p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248936458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ZW" sz="2800" b="1" dirty="0">
                <a:latin typeface="+mn-lt"/>
              </a:rPr>
              <a:t>Planning and coordination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400" dirty="0">
                <a:solidFill>
                  <a:srgbClr val="000000"/>
                </a:solidFill>
              </a:rPr>
              <a:t>Established (or engage an existing committee) a National Coordinating Committee (NCC) for COVID-19 vaccine introduction with terms of reference, roles and responsibilities and regular meetings</a:t>
            </a:r>
          </a:p>
          <a:p>
            <a:r>
              <a:rPr lang="en-US" sz="2400" dirty="0">
                <a:solidFill>
                  <a:srgbClr val="000000"/>
                </a:solidFill>
              </a:rPr>
              <a:t>The Inter- Agency Coordinating Committee (ICC) was tasked to spearhead planning </a:t>
            </a:r>
            <a:r>
              <a:rPr lang="en-US" sz="2400" dirty="0"/>
              <a:t>and preparations for COVID-19 vaccination. </a:t>
            </a:r>
          </a:p>
          <a:p>
            <a:r>
              <a:rPr lang="en-US" sz="2400" dirty="0"/>
              <a:t>The </a:t>
            </a:r>
            <a:r>
              <a:rPr lang="en-US" dirty="0"/>
              <a:t>National COVID-19 Response Coordinator was </a:t>
            </a:r>
            <a:r>
              <a:rPr lang="en-US" sz="2400" dirty="0">
                <a:solidFill>
                  <a:srgbClr val="000000"/>
                </a:solidFill>
              </a:rPr>
              <a:t>coopted into the ICC with the Permanent Secretary being the chair of the committee.</a:t>
            </a:r>
          </a:p>
          <a:p>
            <a:r>
              <a:rPr lang="en-ZW" sz="2400" dirty="0"/>
              <a:t>Public Partnership initiatives will be </a:t>
            </a:r>
            <a:r>
              <a:rPr lang="en-ZW" sz="2400" dirty="0" err="1"/>
              <a:t>oordinated</a:t>
            </a:r>
            <a:r>
              <a:rPr lang="en-ZW" sz="2400" dirty="0"/>
              <a:t> by Ministry of Finance and Development</a:t>
            </a:r>
          </a:p>
          <a:p>
            <a:r>
              <a:rPr lang="en-ZW" sz="2400" dirty="0"/>
              <a:t>The MoHCC will implement effective deployment of the COVID-19 vaccines  through the National EPI program</a:t>
            </a:r>
          </a:p>
          <a:p>
            <a:endParaRPr lang="en-US" sz="2400" dirty="0">
              <a:solidFill>
                <a:srgbClr val="000000"/>
              </a:solidFill>
            </a:endParaRPr>
          </a:p>
          <a:p>
            <a:endParaRPr lang="en-US" sz="2400" dirty="0">
              <a:solidFill>
                <a:srgbClr val="000000"/>
              </a:solidFill>
            </a:endParaRPr>
          </a:p>
          <a:p>
            <a:endParaRPr lang="en-ZW" dirty="0"/>
          </a:p>
        </p:txBody>
      </p:sp>
    </p:spTree>
    <p:extLst>
      <p:ext uri="{BB962C8B-B14F-4D97-AF65-F5344CB8AC3E}">
        <p14:creationId xmlns:p14="http://schemas.microsoft.com/office/powerpoint/2010/main" val="14854214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ZW" dirty="0"/>
              <a:t>Resources and funding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ZW" dirty="0"/>
              <a:t>The total estimated operational budget for COVID-19 vaccination over all phases is USD 6,778,777</a:t>
            </a:r>
          </a:p>
          <a:p>
            <a:r>
              <a:rPr lang="en-ZW" dirty="0"/>
              <a:t>The total estimated cost for phase 1 stage 1 is USD1,3 million</a:t>
            </a:r>
          </a:p>
          <a:p>
            <a:r>
              <a:rPr lang="en-ZW" dirty="0"/>
              <a:t>Budget summary for Phase 1 stage 1 and for all stages is indicated in the tables below</a:t>
            </a:r>
          </a:p>
        </p:txBody>
      </p:sp>
    </p:spTree>
    <p:extLst>
      <p:ext uri="{BB962C8B-B14F-4D97-AF65-F5344CB8AC3E}">
        <p14:creationId xmlns:p14="http://schemas.microsoft.com/office/powerpoint/2010/main" val="36199488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1393</TotalTime>
  <Words>1880</Words>
  <Application>Microsoft Office PowerPoint</Application>
  <PresentationFormat>Widescreen</PresentationFormat>
  <Paragraphs>259</Paragraphs>
  <Slides>28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Calibri</vt:lpstr>
      <vt:lpstr>Calibri Light</vt:lpstr>
      <vt:lpstr>Times New Roman</vt:lpstr>
      <vt:lpstr>Office Theme</vt:lpstr>
      <vt:lpstr>COVID VACCINE DEPLOYMENT AND ROLL OUT PLAN</vt:lpstr>
      <vt:lpstr>Background</vt:lpstr>
      <vt:lpstr>Objectives of the meeting</vt:lpstr>
      <vt:lpstr>Objectives of the National Roll out and Deployment Vaccination Plan </vt:lpstr>
      <vt:lpstr>OBJECTIVE OF COVID VACCINATION</vt:lpstr>
      <vt:lpstr>Regulatory  Framework </vt:lpstr>
      <vt:lpstr>Regulatory Framework</vt:lpstr>
      <vt:lpstr>Planning and coordination</vt:lpstr>
      <vt:lpstr>Resources and funding</vt:lpstr>
      <vt:lpstr>Overall  Operational budget</vt:lpstr>
      <vt:lpstr>Budget Breakdown for Phase 1 Stage 1</vt:lpstr>
      <vt:lpstr>Target populations for Vaccinations</vt:lpstr>
      <vt:lpstr>Target Population for Phase 1 Stage 1</vt:lpstr>
      <vt:lpstr> Target  groups for vaccinations</vt:lpstr>
      <vt:lpstr> Training </vt:lpstr>
      <vt:lpstr>Vaccination (Service Delivery)</vt:lpstr>
      <vt:lpstr>Supply Chain Management </vt:lpstr>
      <vt:lpstr>Vaccine Distribution Flow Chart </vt:lpstr>
      <vt:lpstr>PowerPoint Presentation</vt:lpstr>
      <vt:lpstr>Supply Chain</vt:lpstr>
      <vt:lpstr>PowerPoint Presentation</vt:lpstr>
      <vt:lpstr>Cold chain Capacity Description </vt:lpstr>
      <vt:lpstr>Information Dissemination ( Advocacy Communication and Social Mobilization) </vt:lpstr>
      <vt:lpstr>Vaccine Safety Monitoring and Management of AEFI and Injection Safetya </vt:lpstr>
      <vt:lpstr>ZIMBABWE AEFI REPORTING </vt:lpstr>
      <vt:lpstr>Biohazard and immunization waste management</vt:lpstr>
      <vt:lpstr>MONITORING &amp; EVALUATION</vt:lpstr>
      <vt:lpstr>TENTATIVE TIMELINE OF ACTIVITIES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zepi</dc:creator>
  <cp:lastModifiedBy>Marecha</cp:lastModifiedBy>
  <cp:revision>256</cp:revision>
  <dcterms:created xsi:type="dcterms:W3CDTF">2021-02-03T09:22:17Z</dcterms:created>
  <dcterms:modified xsi:type="dcterms:W3CDTF">2021-02-16T14:17:37Z</dcterms:modified>
</cp:coreProperties>
</file>